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4" r:id="rId5"/>
    <p:sldId id="259" r:id="rId6"/>
    <p:sldId id="265" r:id="rId7"/>
    <p:sldId id="267" r:id="rId8"/>
    <p:sldId id="262" r:id="rId9"/>
    <p:sldId id="266" r:id="rId10"/>
    <p:sldId id="269" r:id="rId11"/>
    <p:sldId id="268" r:id="rId12"/>
    <p:sldId id="270" r:id="rId13"/>
    <p:sldId id="271" r:id="rId14"/>
    <p:sldId id="273" r:id="rId15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693D"/>
    <a:srgbClr val="096840"/>
    <a:srgbClr val="096A41"/>
    <a:srgbClr val="096B41"/>
    <a:srgbClr val="046A40"/>
    <a:srgbClr val="09663D"/>
    <a:srgbClr val="066C3E"/>
    <a:srgbClr val="13AD7A"/>
    <a:srgbClr val="880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85" autoAdjust="0"/>
    <p:restoredTop sz="94627" autoAdjust="0"/>
  </p:normalViewPr>
  <p:slideViewPr>
    <p:cSldViewPr snapToGrid="0">
      <p:cViewPr varScale="1">
        <p:scale>
          <a:sx n="115" d="100"/>
          <a:sy n="115" d="100"/>
        </p:scale>
        <p:origin x="468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885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46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764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570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272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31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59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973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9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15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9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868A7-D9FE-4918-A71F-E4C00F9F9BE7}" type="datetimeFigureOut">
              <a:rPr lang="ru-RU" smtClean="0"/>
              <a:pPr/>
              <a:t>13.09.2023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6E908-C42F-4C7C-BA50-F9C248B9E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7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278" y="385237"/>
            <a:ext cx="3823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Bookman Old Style" panose="02050604050505020204" pitchFamily="18" charset="0"/>
              </a:rPr>
              <a:t>Комитет по финансам администрации </a:t>
            </a:r>
          </a:p>
          <a:p>
            <a:r>
              <a:rPr lang="ru-RU" b="1" dirty="0">
                <a:latin typeface="Bookman Old Style" panose="02050604050505020204" pitchFamily="18" charset="0"/>
              </a:rPr>
              <a:t>Тулунского муниципального района Иркутской области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230776" y="2459504"/>
            <a:ext cx="33179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096B41"/>
                </a:solidFill>
                <a:latin typeface="Bookman Old Style" panose="02050604050505020204" pitchFamily="18" charset="0"/>
              </a:rPr>
              <a:t>«Ревизора не обманешь»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74" y="685801"/>
            <a:ext cx="4279725" cy="32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514" y="896498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312" y="117569"/>
            <a:ext cx="6508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>
              <a:latin typeface="Bookman Old Style" panose="02050604050505020204" pitchFamily="18" charset="0"/>
            </a:endParaRPr>
          </a:p>
          <a:p>
            <a:r>
              <a:rPr lang="ru-RU" b="1" i="1" dirty="0">
                <a:latin typeface="Bookman Old Style" panose="02050604050505020204" pitchFamily="18" charset="0"/>
              </a:rPr>
              <a:t>11. Вопрос: Предпринимательская деятельность по независимой проверке бухгалтерского учета и финансовой отчетности организаций и индивидуальных предпринимателей – это:</a:t>
            </a:r>
            <a:r>
              <a:rPr lang="ru-RU" i="1" dirty="0">
                <a:latin typeface="Bookman Old Style" panose="02050604050505020204" pitchFamily="18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80" y="606085"/>
            <a:ext cx="2064912" cy="3176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0312" y="1881837"/>
            <a:ext cx="2158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Следствие;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Аудит;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Ревизия.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312" y="2792194"/>
            <a:ext cx="650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810" y="3176808"/>
            <a:ext cx="650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12. Вопрос: Целью государственного финансового контроля является ?: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492" y="3950606"/>
            <a:ext cx="6508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Контроль деятельности экономических субъектов на финансовых рынках;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2. Контроль деятельности финансово-кредитных учреждений (банков и др.);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3. Контроль собираемости налогов и сборов на федеральном и местном уровне;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4. Контроль формирования и использования бюджетных средств всех уровней.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312" y="6276836"/>
            <a:ext cx="650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4.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46082" y="4838007"/>
            <a:ext cx="3546067" cy="232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8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25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25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25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514" y="896498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312" y="117569"/>
            <a:ext cx="6498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13. Вопрос: Ревизии, которые охватывают широкий круг вопросов, характеризующих финансово-хозяйственную деятельность ревизуемой организации в целом или отдельной ее отрасли – это?: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3163" y="4653873"/>
            <a:ext cx="2938836" cy="22041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2673" y="219696"/>
            <a:ext cx="3160861" cy="42144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413" y="1595676"/>
            <a:ext cx="3762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Тематические проверки;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Документальные ревизии;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Комплексные ревизии.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0312" y="2633684"/>
            <a:ext cx="3249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Правильный ответ: 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312" y="3372347"/>
            <a:ext cx="64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14. Вопрос: Формы финансового контроля (исходя из времени его осуществления):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312" y="4152880"/>
            <a:ext cx="39487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Ревизия;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Анализ;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Предварительный контроль;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4. Обследование;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5. Текущий контроль;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6. Последующий контроль.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312" y="6049095"/>
            <a:ext cx="3570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Правильный ответ: 3,5,6.</a:t>
            </a:r>
          </a:p>
        </p:txBody>
      </p:sp>
    </p:spTree>
    <p:extLst>
      <p:ext uri="{BB962C8B-B14F-4D97-AF65-F5344CB8AC3E}">
        <p14:creationId xmlns:p14="http://schemas.microsoft.com/office/powerpoint/2010/main" val="394370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25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25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41329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514" y="896498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312" y="117569"/>
            <a:ext cx="6498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   </a:t>
            </a:r>
            <a:r>
              <a:rPr lang="ru-RU" b="1" i="1" dirty="0">
                <a:latin typeface="Bookman Old Style" panose="02050604050505020204" pitchFamily="18" charset="0"/>
              </a:rPr>
              <a:t>15. Вопрос: Контроль, осуществляемый исполнительными органами власти субъекта РФ, относится к?: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9780" y="3907540"/>
            <a:ext cx="2672219" cy="28496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505" y="783210"/>
            <a:ext cx="3635281" cy="23411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1823" y="1149821"/>
            <a:ext cx="6498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Общегосударственному;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Внутриведомственному;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Внутрихозяйственному;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4. Общественному;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5. Аудиторскому.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6997" y="2631738"/>
            <a:ext cx="3134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Правильный ответ: 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312" y="3124331"/>
            <a:ext cx="47842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16. Вопрос: Предварительный финансовый контроль осуществляют ?: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1827" y="4218021"/>
            <a:ext cx="4702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Законодательные органы власти;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Органы налоговой полиции;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Органы Федерального казначейства;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4. Контрольно-ревизионные управления министерств и ведомств.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0312" y="6141414"/>
            <a:ext cx="649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Правильный ответ: 1,3.</a:t>
            </a:r>
          </a:p>
        </p:txBody>
      </p:sp>
    </p:spTree>
    <p:extLst>
      <p:ext uri="{BB962C8B-B14F-4D97-AF65-F5344CB8AC3E}">
        <p14:creationId xmlns:p14="http://schemas.microsoft.com/office/powerpoint/2010/main" val="375471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25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25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25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514" y="896498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312" y="117569"/>
            <a:ext cx="6498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17. Вопрос: В контрольной среде могут быть образованы воздействия функций контроля?: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364" y="4176718"/>
            <a:ext cx="2618477" cy="26184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94" y="707357"/>
            <a:ext cx="4010655" cy="3048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775" y="772240"/>
            <a:ext cx="2818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Технологические;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Математические;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Материальные.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4. Политические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312" y="1972569"/>
            <a:ext cx="649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312" y="2341901"/>
            <a:ext cx="64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Вопрос 18:  Исторически финансовый контроль возник как?: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413" y="2988232"/>
            <a:ext cx="6498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Общественный;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Государственный;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Коммерческий.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312" y="3992052"/>
            <a:ext cx="649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0312" y="4441763"/>
            <a:ext cx="649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19. Вопрос: Отличительным признаком внутреннего контроля является?: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4349" y="5125680"/>
            <a:ext cx="64986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Принадлежность контролирующего субъекта подконтрольной системе;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Осуществление в соответствие с утвержденным планом;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Периодичность.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84635" y="6391348"/>
            <a:ext cx="649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1.</a:t>
            </a:r>
          </a:p>
        </p:txBody>
      </p:sp>
    </p:spTree>
    <p:extLst>
      <p:ext uri="{BB962C8B-B14F-4D97-AF65-F5344CB8AC3E}">
        <p14:creationId xmlns:p14="http://schemas.microsoft.com/office/powerpoint/2010/main" val="225337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25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25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25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35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35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514" y="896498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38689"/>
            <a:ext cx="649868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>
              <a:latin typeface="Bookman Old Style" panose="02050604050505020204" pitchFamily="18" charset="0"/>
            </a:endParaRPr>
          </a:p>
          <a:p>
            <a:endParaRPr lang="ru-RU" b="1" i="1" dirty="0">
              <a:latin typeface="Bookman Old Style" panose="02050604050505020204" pitchFamily="18" charset="0"/>
            </a:endParaRPr>
          </a:p>
          <a:p>
            <a:endParaRPr lang="ru-RU" b="1" i="1" dirty="0">
              <a:latin typeface="Bookman Old Style" panose="02050604050505020204" pitchFamily="18" charset="0"/>
            </a:endParaRPr>
          </a:p>
          <a:p>
            <a:endParaRPr lang="ru-RU" b="1" i="1" dirty="0">
              <a:latin typeface="Bookman Old Style" panose="02050604050505020204" pitchFamily="18" charset="0"/>
            </a:endParaRPr>
          </a:p>
          <a:p>
            <a:endParaRPr lang="ru-RU" b="1" i="1" dirty="0">
              <a:latin typeface="Bookman Old Style" panose="02050604050505020204" pitchFamily="18" charset="0"/>
            </a:endParaRPr>
          </a:p>
          <a:p>
            <a:endParaRPr lang="ru-RU" b="1" i="1" dirty="0">
              <a:latin typeface="Bookman Old Style" panose="02050604050505020204" pitchFamily="18" charset="0"/>
            </a:endParaRPr>
          </a:p>
          <a:p>
            <a:pPr algn="ctr"/>
            <a:r>
              <a:rPr lang="ru-RU" sz="80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Спасибо за внимание!</a:t>
            </a:r>
          </a:p>
          <a:p>
            <a:endParaRPr lang="ru-RU" b="1" i="1" dirty="0">
              <a:latin typeface="Bookman Old Style" panose="02050604050505020204" pitchFamily="18" charset="0"/>
            </a:endParaRPr>
          </a:p>
          <a:p>
            <a:endParaRPr lang="ru-RU" b="1" i="1" dirty="0"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636" y="3519814"/>
            <a:ext cx="3428731" cy="34287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55" y="684495"/>
            <a:ext cx="3443062" cy="34430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12" y="3913999"/>
            <a:ext cx="3061570" cy="30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1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" y="209006"/>
            <a:ext cx="4911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096A41"/>
                </a:solidFill>
                <a:latin typeface="Bookman Old Style" panose="02050604050505020204" pitchFamily="18" charset="0"/>
              </a:rPr>
              <a:t>Методы финансового контроля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87343"/>
            <a:ext cx="4336869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    Методы финансового контроля – это  приёмы исследования учётной документации и получения физических данных, применяемые работниками контрольно-ревизионных органов и служб с целью выявления доказательной информации.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Между различными методами финансового контроля нет чётких границ, многие их них находятся во взаимосвязи, включают элементы других методов. Во многих случаях достоверное установление фактов возможно лишь с помощью комплексного использования целого ряда методов.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Методами осуществления финансового контроля являются </a:t>
            </a:r>
            <a:r>
              <a:rPr lang="ru-RU" b="1" i="1" dirty="0">
                <a:latin typeface="Bookman Old Style" panose="02050604050505020204" pitchFamily="18" charset="0"/>
              </a:rPr>
              <a:t>проверка, ревизия, обследование</a:t>
            </a:r>
            <a:r>
              <a:rPr lang="ru-RU" i="1" dirty="0">
                <a:latin typeface="Bookman Old Style" panose="020506040505050202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259" y="630954"/>
            <a:ext cx="3006533" cy="375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6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2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42" y="165156"/>
            <a:ext cx="7093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u="sng" dirty="0">
                <a:solidFill>
                  <a:srgbClr val="096840"/>
                </a:solidFill>
                <a:latin typeface="Bookman Old Style" panose="02050604050505020204" pitchFamily="18" charset="0"/>
              </a:rPr>
              <a:t>Понятие ревизии и правовая регламентация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422" y="1033977"/>
            <a:ext cx="402527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i="1" dirty="0">
                <a:latin typeface="Bookman Old Style" panose="02050604050505020204" pitchFamily="18" charset="0"/>
              </a:rPr>
              <a:t>Согласно части второй статьи 267.1 БК РФ под ревизией понимается комплексная проверка деятельности объекта контроля, которая выражается в проведении контрольных действий по документальному и фактическому изучению законности всей совокупности совершенных финансовых и хозяйственных операций, достоверности и правильности их отражения в бюджетной отчётности, бухгалтерской (финансовой) отчётности.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11391" y="448887"/>
            <a:ext cx="2379441" cy="396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5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4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575" y="450458"/>
            <a:ext cx="501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096840"/>
                </a:solidFill>
                <a:latin typeface="Bookman Old Style" panose="02050604050505020204" pitchFamily="18" charset="0"/>
              </a:rPr>
              <a:t>Результаты финансового контроля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01" y="1270247"/>
            <a:ext cx="4234366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latin typeface="Bookman Old Style" panose="02050604050505020204" pitchFamily="18" charset="0"/>
              </a:rPr>
              <a:t>Результатом</a:t>
            </a:r>
            <a:r>
              <a:rPr lang="ru-RU" sz="1900" i="1" dirty="0">
                <a:latin typeface="Bookman Old Style" panose="02050604050505020204" pitchFamily="18" charset="0"/>
              </a:rPr>
              <a:t> мероприятия финансового контроля (ревизии, проверки и т.п.) </a:t>
            </a:r>
            <a:r>
              <a:rPr lang="ru-RU" sz="1900" b="1" i="1" dirty="0">
                <a:latin typeface="Bookman Old Style" panose="02050604050505020204" pitchFamily="18" charset="0"/>
              </a:rPr>
              <a:t>является документ </a:t>
            </a:r>
            <a:r>
              <a:rPr lang="ru-RU" sz="1900" i="1" dirty="0">
                <a:latin typeface="Bookman Old Style" panose="02050604050505020204" pitchFamily="18" charset="0"/>
              </a:rPr>
              <a:t>(акт, отчёт, справка, заключение), который отражает: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i="1" dirty="0">
                <a:latin typeface="Bookman Old Style" panose="02050604050505020204" pitchFamily="18" charset="0"/>
              </a:rPr>
              <a:t>достоверную информацию и финансово- хозяйственном состоянии объекта контроля (проверяемой организации);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i="1" dirty="0">
                <a:latin typeface="Bookman Old Style" panose="02050604050505020204" pitchFamily="18" charset="0"/>
              </a:rPr>
              <a:t>вскрытые в процессе контроля нарушения норм и правил, отклонения от принятых стандартов;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900" i="1" dirty="0">
                <a:latin typeface="Bookman Old Style" panose="02050604050505020204" pitchFamily="18" charset="0"/>
              </a:rPr>
              <a:t>факты неэффективного или неэкономного хозяйствования.</a:t>
            </a:r>
          </a:p>
          <a:p>
            <a:endParaRPr lang="ru-RU" i="1" dirty="0">
              <a:latin typeface="Bookman Old Style" panose="02050604050505020204" pitchFamily="18" charset="0"/>
            </a:endParaRPr>
          </a:p>
        </p:txBody>
      </p:sp>
      <p:sp>
        <p:nvSpPr>
          <p:cNvPr id="9" name="AutoShape 2" descr="C:\Users\Kravchenko\Desktop\%D0%94%D0%BB%D1%8F %D0%BF%D1%80%D0%B5%D0%B7%D0%B8%D0%BD%D1%82%D0%B0%D0%BF%D1%86%D0%B8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40383" y="707350"/>
            <a:ext cx="3090871" cy="2590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669" y="3924358"/>
            <a:ext cx="2978480" cy="279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7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2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764" y="255095"/>
            <a:ext cx="565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096840"/>
                </a:solidFill>
                <a:latin typeface="Bookman Old Style" panose="02050604050505020204" pitchFamily="18" charset="0"/>
              </a:rPr>
              <a:t>«С ним нужно ухо востро!» (цитата из комедии Н.В. Гоголя)</a:t>
            </a:r>
          </a:p>
        </p:txBody>
      </p:sp>
      <p:sp>
        <p:nvSpPr>
          <p:cNvPr id="9" name="AutoShape 2" descr="C:\Users\Kravchenko\Desktop\%D0%94%D0%BB%D1%8F %D0%BF%D1%80%D0%B5%D0%B7%D0%B8%D0%BD%D1%82%D0%B0%D0%BF%D1%86%D0%B8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02665" y="1239109"/>
            <a:ext cx="40559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Ревизор</a:t>
            </a:r>
            <a:r>
              <a:rPr lang="ru-RU" i="1" dirty="0">
                <a:latin typeface="Bookman Old Style" panose="02050604050505020204" pitchFamily="18" charset="0"/>
              </a:rPr>
              <a:t> – высокопрофессиональный специалиста сферы контроля, обладающий широким кругом обязанностей и полномочий и осуществляющий контроль за использованием государственных и муниципальных средств на цели, напрямую влияющие на жизнь каждого из нас ( обеспечение выплат зарплат, пособий, пенсий, модернизация образования и здравоохранения, доступность культурных и спортивных мероприятий, строительство и ремонт дорог и мостов и т.д.)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6102" y="3773978"/>
            <a:ext cx="38958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096840"/>
                </a:solidFill>
                <a:latin typeface="Bookman Old Style" panose="02050604050505020204" pitchFamily="18" charset="0"/>
              </a:rPr>
              <a:t>РЕВИЗОР  ДОЛЖЕН  БЫТЬ:</a:t>
            </a:r>
            <a:endParaRPr lang="ru-RU" b="1" i="1" dirty="0">
              <a:solidFill>
                <a:srgbClr val="096840"/>
              </a:solidFill>
              <a:latin typeface="Bookman Old Style" panose="02050604050505020204" pitchFamily="18" charset="0"/>
            </a:endParaRPr>
          </a:p>
          <a:p>
            <a:r>
              <a:rPr lang="ru-RU" sz="16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Примерным бухгалтером;</a:t>
            </a:r>
          </a:p>
          <a:p>
            <a:r>
              <a:rPr lang="ru-RU" sz="16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Отличным адвокатом;</a:t>
            </a:r>
          </a:p>
          <a:p>
            <a:r>
              <a:rPr lang="ru-RU" sz="16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Вдумчивым аналитиком;</a:t>
            </a:r>
          </a:p>
          <a:p>
            <a:r>
              <a:rPr lang="ru-RU" sz="16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Дотошным следователем;</a:t>
            </a:r>
          </a:p>
          <a:p>
            <a:r>
              <a:rPr lang="ru-RU" sz="16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Опытным юристом;</a:t>
            </a:r>
          </a:p>
          <a:p>
            <a:r>
              <a:rPr lang="ru-RU" sz="16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Грамотным консультантом;</a:t>
            </a:r>
          </a:p>
          <a:p>
            <a:r>
              <a:rPr lang="ru-RU" sz="16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Хорошим психологом;</a:t>
            </a:r>
          </a:p>
          <a:p>
            <a:r>
              <a:rPr lang="ru-RU" sz="16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Удивительным артистом.</a:t>
            </a:r>
          </a:p>
          <a:p>
            <a:r>
              <a:rPr lang="ru-RU" sz="1600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Но главное ревизор должен всегда оставаться </a:t>
            </a:r>
          </a:p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НАСТОЯЩИМ ЧЕЛОВЕКОМ.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01" y="812395"/>
            <a:ext cx="2897949" cy="289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60"/>
                            </p:stCondLst>
                            <p:childTnLst>
                              <p:par>
                                <p:cTn id="1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6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292149" cy="6858000"/>
          </a:xfrm>
          <a:prstGeom prst="rect">
            <a:avLst/>
          </a:prstGeom>
        </p:spPr>
      </p:pic>
      <p:sp>
        <p:nvSpPr>
          <p:cNvPr id="9" name="AutoShape 2" descr="C:\Users\Kravchenko\Desktop\%D0%94%D0%BB%D1%8F %D0%BF%D1%80%D0%B5%D0%B7%D0%B8%D0%BD%D1%82%D0%B0%D0%BF%D1%86%D0%B8%D0%B8\scale_120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61258" y="160338"/>
            <a:ext cx="5290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>
                <a:solidFill>
                  <a:srgbClr val="09663D"/>
                </a:solidFill>
                <a:latin typeface="Bookman Old Style" panose="02050604050505020204" pitchFamily="18" charset="0"/>
              </a:rPr>
              <a:t>Для лучшего восприятия предлагаем пройти тестирование по финансовому контролю.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08482" y="3790605"/>
            <a:ext cx="2814734" cy="2814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E68FE2-383F-4B76-9BEE-5085B812DB51}"/>
              </a:ext>
            </a:extLst>
          </p:cNvPr>
          <p:cNvSpPr txBox="1"/>
          <p:nvPr/>
        </p:nvSpPr>
        <p:spPr>
          <a:xfrm>
            <a:off x="91929" y="1132134"/>
            <a:ext cx="64165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i="1" dirty="0">
                <a:latin typeface="Bookman Old Style" panose="02050604050505020204" pitchFamily="18" charset="0"/>
              </a:rPr>
              <a:t>Вопрос : Какие формы контроля из названных существуют?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2686FD-8593-4A33-AEC4-3F7431EA948C}"/>
              </a:ext>
            </a:extLst>
          </p:cNvPr>
          <p:cNvSpPr txBox="1"/>
          <p:nvPr/>
        </p:nvSpPr>
        <p:spPr>
          <a:xfrm>
            <a:off x="234745" y="1826113"/>
            <a:ext cx="6416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ookman Old Style" panose="02050604050505020204" pitchFamily="18" charset="0"/>
              </a:rPr>
              <a:t>   </a:t>
            </a:r>
            <a:r>
              <a:rPr lang="ru-RU" i="1" dirty="0">
                <a:latin typeface="Bookman Old Style" panose="02050604050505020204" pitchFamily="18" charset="0"/>
              </a:rPr>
              <a:t>1. Ревизия;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2. Обследование;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3. Анализ;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4. Все ответы верны.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AE56BA-0E23-4BAF-AF01-81148290D63F}"/>
              </a:ext>
            </a:extLst>
          </p:cNvPr>
          <p:cNvSpPr txBox="1"/>
          <p:nvPr/>
        </p:nvSpPr>
        <p:spPr>
          <a:xfrm>
            <a:off x="184143" y="3105834"/>
            <a:ext cx="3478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4.</a:t>
            </a:r>
          </a:p>
          <a:p>
            <a:endParaRPr lang="ru-RU" i="1" dirty="0">
              <a:latin typeface="Bookman Old Style" panose="02050604050505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875B19-C5DE-477B-B486-8CBF3E4D2E57}"/>
              </a:ext>
            </a:extLst>
          </p:cNvPr>
          <p:cNvSpPr txBox="1"/>
          <p:nvPr/>
        </p:nvSpPr>
        <p:spPr>
          <a:xfrm>
            <a:off x="22370" y="3298725"/>
            <a:ext cx="6416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i="1" dirty="0">
              <a:latin typeface="Bookman Old Style" panose="02050604050505020204" pitchFamily="18" charset="0"/>
            </a:endParaRPr>
          </a:p>
          <a:p>
            <a:r>
              <a:rPr lang="ru-RU" b="1" i="1" dirty="0">
                <a:latin typeface="Bookman Old Style" panose="02050604050505020204" pitchFamily="18" charset="0"/>
              </a:rPr>
              <a:t>2. Вопрос: Кем осуществляется внешняя проверка годового отчета об исполнении местного бюджета?: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</a:t>
            </a:r>
            <a:endParaRPr lang="ru-RU" b="1" i="1" dirty="0">
              <a:latin typeface="Bookman Old Style" panose="02050604050505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2AEACE-285D-43F8-BDAC-425FBC396568}"/>
              </a:ext>
            </a:extLst>
          </p:cNvPr>
          <p:cNvSpPr txBox="1"/>
          <p:nvPr/>
        </p:nvSpPr>
        <p:spPr>
          <a:xfrm>
            <a:off x="155575" y="4491079"/>
            <a:ext cx="6416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ookman Old Style" panose="02050604050505020204" pitchFamily="18" charset="0"/>
              </a:rPr>
              <a:t>  </a:t>
            </a:r>
            <a:r>
              <a:rPr lang="ru-RU" i="1" dirty="0">
                <a:latin typeface="Bookman Old Style" panose="02050604050505020204" pitchFamily="18" charset="0"/>
              </a:rPr>
              <a:t>1. Контрольно-счетным органом муниципального образования;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2. Федеральным казначейством;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3. Налоговой инспекцией;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4. Сотрудниками соответствующего подразделения данного учреждения.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57687-5735-4FA6-B0B2-2FBBCEF8837F}"/>
              </a:ext>
            </a:extLst>
          </p:cNvPr>
          <p:cNvSpPr txBox="1"/>
          <p:nvPr/>
        </p:nvSpPr>
        <p:spPr>
          <a:xfrm>
            <a:off x="155575" y="6325167"/>
            <a:ext cx="3560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46A40"/>
                </a:solidFill>
                <a:latin typeface="Bookman Old Style" panose="02050604050505020204" pitchFamily="18" charset="0"/>
              </a:rPr>
              <a:t>Правильный ответ: 1.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264" y="784843"/>
            <a:ext cx="2667963" cy="31686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4463DA-62E3-4B9B-BC4F-FF872EACE948}"/>
              </a:ext>
            </a:extLst>
          </p:cNvPr>
          <p:cNvSpPr txBox="1"/>
          <p:nvPr/>
        </p:nvSpPr>
        <p:spPr>
          <a:xfrm>
            <a:off x="307975" y="2625789"/>
            <a:ext cx="842827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u="sng" dirty="0">
                <a:solidFill>
                  <a:srgbClr val="096840"/>
                </a:solidFill>
                <a:latin typeface="Bookman Old Style" panose="02050604050505020204" pitchFamily="18" charset="0"/>
              </a:rPr>
              <a:t>А ТЕПЕРЬ ТЕСТИРОВАНИЕ </a:t>
            </a:r>
            <a:r>
              <a:rPr lang="ru-RU" sz="6600" b="1" u="sng" dirty="0">
                <a:solidFill>
                  <a:srgbClr val="07693D"/>
                </a:solidFill>
                <a:latin typeface="Bookman Old Style" panose="02050604050505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947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25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975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975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325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825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825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29214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514" y="896498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A5D6F1-4800-4F0D-B522-5495B3B32FA4}"/>
              </a:ext>
            </a:extLst>
          </p:cNvPr>
          <p:cNvSpPr txBox="1"/>
          <p:nvPr/>
        </p:nvSpPr>
        <p:spPr>
          <a:xfrm>
            <a:off x="200880" y="1941774"/>
            <a:ext cx="352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1, 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25E93-CD25-4A34-8542-C943B34A3530}"/>
              </a:ext>
            </a:extLst>
          </p:cNvPr>
          <p:cNvSpPr txBox="1"/>
          <p:nvPr/>
        </p:nvSpPr>
        <p:spPr>
          <a:xfrm>
            <a:off x="112434" y="968945"/>
            <a:ext cx="532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Bookman Old Style" panose="02050604050505020204" pitchFamily="18" charset="0"/>
              </a:rPr>
              <a:t> </a:t>
            </a:r>
            <a:r>
              <a:rPr lang="ru-RU" i="1" dirty="0">
                <a:latin typeface="Bookman Old Style" panose="02050604050505020204" pitchFamily="18" charset="0"/>
              </a:rPr>
              <a:t>1. Стоимости активов и обязательств;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2. Финансовом результате;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3. Платежеспособности;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EEAEE-ECED-444A-810D-6E7EF061740A}"/>
              </a:ext>
            </a:extLst>
          </p:cNvPr>
          <p:cNvSpPr txBox="1"/>
          <p:nvPr/>
        </p:nvSpPr>
        <p:spPr>
          <a:xfrm>
            <a:off x="112434" y="8306"/>
            <a:ext cx="662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3. Вопрос: Баланс главного распорядителя (распорядителя), получателя средств бюджета (ф. 0503130) содержит данные о …?: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5E7D2A-8F6F-47FD-A45C-F8A039E4F98F}"/>
              </a:ext>
            </a:extLst>
          </p:cNvPr>
          <p:cNvSpPr txBox="1"/>
          <p:nvPr/>
        </p:nvSpPr>
        <p:spPr>
          <a:xfrm>
            <a:off x="75189" y="3131016"/>
            <a:ext cx="67697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    1. Фактической проверке законности и обоснованности совершенных в ревизуемом периоде хозяйственных и финансовых операций организации;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  2. Документальной и фактической проверке законности и обоснованности совершенных в ревизуемом периоде хозяйственных и финансовых операций организации 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     3. Документальной и фактической проверке законности и обоснованности совершенных в ревизуемом периоде финансовых операций организации;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26EDC-AAFD-498D-B164-0683C968CF71}"/>
              </a:ext>
            </a:extLst>
          </p:cNvPr>
          <p:cNvSpPr txBox="1"/>
          <p:nvPr/>
        </p:nvSpPr>
        <p:spPr>
          <a:xfrm>
            <a:off x="1585" y="6471099"/>
            <a:ext cx="372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2.</a:t>
            </a:r>
            <a:endParaRPr lang="ru-RU" i="1" dirty="0">
              <a:solidFill>
                <a:srgbClr val="09684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B6B171-5E3E-4F0D-994E-AC0B679017B8}"/>
              </a:ext>
            </a:extLst>
          </p:cNvPr>
          <p:cNvSpPr txBox="1"/>
          <p:nvPr/>
        </p:nvSpPr>
        <p:spPr>
          <a:xfrm>
            <a:off x="-1" y="2504571"/>
            <a:ext cx="648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4. Вопрос: Ревизия представляет собой систему обязательных контрольных действий по …?:</a:t>
            </a:r>
            <a:endParaRPr lang="ru-RU" i="1" dirty="0"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3383" y="497078"/>
            <a:ext cx="3446352" cy="3446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6470" y="4440508"/>
            <a:ext cx="3066529" cy="229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53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75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75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475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29214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514" y="896498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9505" y="117569"/>
            <a:ext cx="61894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5. Вопрос: Основной нормативный документ, </a:t>
            </a:r>
          </a:p>
          <a:p>
            <a:r>
              <a:rPr lang="ru-RU" b="1" i="1" dirty="0">
                <a:latin typeface="Bookman Old Style" panose="02050604050505020204" pitchFamily="18" charset="0"/>
              </a:rPr>
              <a:t>регулирующий отношения между налогоплательщиками и государством в области налогов и сборов?: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97504" y="4113248"/>
            <a:ext cx="3494643" cy="27447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571" y="701457"/>
            <a:ext cx="2653861" cy="33173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038" y="1350361"/>
            <a:ext cx="6645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Налоговый кодекс РФ;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Бюджетный кодекс РФ;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Кодекс об административных правонарушениях.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038" y="2353458"/>
            <a:ext cx="325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1.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3038" y="2782669"/>
            <a:ext cx="6645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6. Вопрос: Бюджетный процесс в настоящее время организован по …?: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3038" y="3557118"/>
            <a:ext cx="6645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Трехуровневой системе финансирования 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Прямому финансированию;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Финансированию через банки;.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3038" y="4480448"/>
            <a:ext cx="325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9505" y="5015343"/>
            <a:ext cx="6645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7. Вопрос: Бюджетная смета — это …?: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9505" y="5461096"/>
            <a:ext cx="6645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Основной плановый финансовый документ;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Бухгалтерская отчетность;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Бюджетная роспись,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3038" y="6461753"/>
            <a:ext cx="332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1.</a:t>
            </a:r>
          </a:p>
        </p:txBody>
      </p:sp>
    </p:spTree>
    <p:extLst>
      <p:ext uri="{BB962C8B-B14F-4D97-AF65-F5344CB8AC3E}">
        <p14:creationId xmlns:p14="http://schemas.microsoft.com/office/powerpoint/2010/main" val="376848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25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25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25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85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35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85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292149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2514" y="896498"/>
            <a:ext cx="6126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Bookman Old Style" panose="02050604050505020204" pitchFamily="18" charset="0"/>
              </a:rPr>
              <a:t>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252" y="0"/>
            <a:ext cx="684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8. Вопрос: В каком году в России был составлен первый бюджет?: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82" y="726031"/>
            <a:ext cx="2943943" cy="26377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950" y="3814772"/>
            <a:ext cx="2867050" cy="2861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514" y="700832"/>
            <a:ext cx="1412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1551 г.;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1641 г.;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1861 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6252" y="1624162"/>
            <a:ext cx="3146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252" y="2044917"/>
            <a:ext cx="6849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9. Вопрос:. Классификация расходов бюджетов РФ – это?: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7116" y="2699487"/>
            <a:ext cx="68495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Группировка социальных программ, финансируемых бюджетами всех уровней;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Группировка объектов, финансируемых бюджетами всех уровней;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Группировка расходов бюджетов всех уровней бюджетной системы РФ</a:t>
            </a:r>
            <a:r>
              <a:rPr lang="ru-RU" b="1" i="1" dirty="0">
                <a:latin typeface="Bookman Old Style" panose="02050604050505020204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7654" y="4508433"/>
            <a:ext cx="6849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2,3.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7116" y="4877765"/>
            <a:ext cx="6849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Bookman Old Style" panose="02050604050505020204" pitchFamily="18" charset="0"/>
              </a:rPr>
              <a:t>10. Вопрос: Основной принцип бюджетных полномочий государственных органов власти субъектов РФ и органов местного самоуправления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2514" y="5801095"/>
            <a:ext cx="3063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Bookman Old Style" panose="02050604050505020204" pitchFamily="18" charset="0"/>
              </a:rPr>
              <a:t>1. Самостоятельность; 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2. Подотчетность;</a:t>
            </a:r>
          </a:p>
          <a:p>
            <a:r>
              <a:rPr lang="ru-RU" i="1" dirty="0">
                <a:latin typeface="Bookman Old Style" panose="02050604050505020204" pitchFamily="18" charset="0"/>
              </a:rPr>
              <a:t>3. Бессрочность.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62697" y="6474208"/>
            <a:ext cx="3286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096840"/>
                </a:solidFill>
                <a:latin typeface="Bookman Old Style" panose="02050604050505020204" pitchFamily="18" charset="0"/>
              </a:rPr>
              <a:t>Правильный ответ: 1.</a:t>
            </a:r>
          </a:p>
        </p:txBody>
      </p:sp>
    </p:spTree>
    <p:extLst>
      <p:ext uri="{BB962C8B-B14F-4D97-AF65-F5344CB8AC3E}">
        <p14:creationId xmlns:p14="http://schemas.microsoft.com/office/powerpoint/2010/main" val="27776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25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425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25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9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4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9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1154</Words>
  <Application>Microsoft Office PowerPoint</Application>
  <PresentationFormat>Широкоэкранный</PresentationFormat>
  <Paragraphs>155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Кравченко</dc:creator>
  <cp:lastModifiedBy>Альбина Кравченко</cp:lastModifiedBy>
  <cp:revision>164</cp:revision>
  <cp:lastPrinted>2023-09-04T08:26:30Z</cp:lastPrinted>
  <dcterms:created xsi:type="dcterms:W3CDTF">2023-08-29T07:08:18Z</dcterms:created>
  <dcterms:modified xsi:type="dcterms:W3CDTF">2023-09-13T00:20:04Z</dcterms:modified>
</cp:coreProperties>
</file>